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Proxima Nova" panose="020B0604020202020204" charset="0"/>
      <p:regular r:id="rId22"/>
      <p:bold r:id="rId23"/>
      <p:italic r:id="rId24"/>
      <p:boldItalic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DF5662-854A-4BEC-B30A-CD1DA503619B}" v="4" dt="2023-02-17T19:11:35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124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bfad8cd2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bfad8cd2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1a6270f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1a6270f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1a6270f5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1a6270f5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bfad8cd2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bfad8cd2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100a6cc3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100a6cc3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1a6270f53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1a6270f53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100a6cc3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100a6cc3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bfad8cd2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bfad8cd23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390e149e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390e149e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046166d67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046166d67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1947fe9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1947fe9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119ea78a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119ea78a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19ea78a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19ea78a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c0120ee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c0120ee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bfad8cd2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bfad8cd2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Here is a sample book page. To view more resources, select the + signs on the right.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119ea78a9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119ea78a9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bfad8cd2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bfad8cd2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c0120ee6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c0120ee6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6450" y="5568300"/>
            <a:ext cx="9157200" cy="1148100"/>
          </a:xfrm>
          <a:prstGeom prst="rect">
            <a:avLst/>
          </a:prstGeom>
          <a:solidFill>
            <a:srgbClr val="0062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117041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Proxima Nova"/>
              <a:buNone/>
              <a:defRPr sz="42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4488241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FF09405-541F-6402-AC61-89F00B69B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950" y="215589"/>
            <a:ext cx="6181368" cy="14949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F37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1999930"/>
            <a:ext cx="8982600" cy="4750500"/>
          </a:xfrm>
          <a:prstGeom prst="rect">
            <a:avLst/>
          </a:prstGeom>
          <a:solidFill>
            <a:srgbClr val="0062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47950" y="4101233"/>
            <a:ext cx="86481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1F3F4"/>
              </a:buClr>
              <a:buSzPts val="3600"/>
              <a:buNone/>
              <a:defRPr sz="3600">
                <a:solidFill>
                  <a:srgbClr val="F1F3F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1F3F4"/>
              </a:buClr>
              <a:buSzPts val="3600"/>
              <a:buNone/>
              <a:defRPr sz="3600">
                <a:solidFill>
                  <a:srgbClr val="F1F3F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1F3F4"/>
              </a:buClr>
              <a:buSzPts val="3600"/>
              <a:buNone/>
              <a:defRPr sz="3600">
                <a:solidFill>
                  <a:srgbClr val="F1F3F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1F3F4"/>
              </a:buClr>
              <a:buSzPts val="3600"/>
              <a:buNone/>
              <a:defRPr sz="3600">
                <a:solidFill>
                  <a:srgbClr val="F1F3F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1F3F4"/>
              </a:buClr>
              <a:buSzPts val="3600"/>
              <a:buNone/>
              <a:defRPr sz="3600">
                <a:solidFill>
                  <a:srgbClr val="F1F3F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1F3F4"/>
              </a:buClr>
              <a:buSzPts val="3600"/>
              <a:buNone/>
              <a:defRPr sz="3600">
                <a:solidFill>
                  <a:srgbClr val="F1F3F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1F3F4"/>
              </a:buClr>
              <a:buSzPts val="3600"/>
              <a:buNone/>
              <a:defRPr sz="3600">
                <a:solidFill>
                  <a:srgbClr val="F1F3F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1F3F4"/>
              </a:buClr>
              <a:buSzPts val="3600"/>
              <a:buNone/>
              <a:defRPr sz="3600">
                <a:solidFill>
                  <a:srgbClr val="F1F3F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1F3F4"/>
              </a:buClr>
              <a:buSzPts val="3600"/>
              <a:buNone/>
              <a:defRPr sz="3600">
                <a:solidFill>
                  <a:srgbClr val="F1F3F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5E868E5-D632-51A9-F303-3124A2461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950" y="215589"/>
            <a:ext cx="6181368" cy="14949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755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8832300" y="-1200"/>
            <a:ext cx="0" cy="6860400"/>
          </a:xfrm>
          <a:prstGeom prst="straightConnector1">
            <a:avLst/>
          </a:prstGeom>
          <a:noFill/>
          <a:ln w="114300" cap="flat" cmpd="sng">
            <a:solidFill>
              <a:srgbClr val="F3756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l="5862" t="9612" r="7406" b="13612"/>
          <a:stretch/>
        </p:blipFill>
        <p:spPr>
          <a:xfrm>
            <a:off x="7493575" y="5705175"/>
            <a:ext cx="1122926" cy="9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>
            <a:off x="4572000" y="1536633"/>
            <a:ext cx="0" cy="5298300"/>
          </a:xfrm>
          <a:prstGeom prst="straightConnector1">
            <a:avLst/>
          </a:prstGeom>
          <a:noFill/>
          <a:ln w="76200" cap="flat" cmpd="sng">
            <a:solidFill>
              <a:srgbClr val="F3756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371925" y="593375"/>
            <a:ext cx="7460400" cy="8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-29700" y="415200"/>
            <a:ext cx="9203400" cy="0"/>
          </a:xfrm>
          <a:prstGeom prst="straightConnector1">
            <a:avLst/>
          </a:prstGeom>
          <a:noFill/>
          <a:ln w="114300" cap="flat" cmpd="sng">
            <a:solidFill>
              <a:srgbClr val="F3756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l="5862" t="9612" r="7406" b="13612"/>
          <a:stretch/>
        </p:blipFill>
        <p:spPr>
          <a:xfrm>
            <a:off x="280773" y="566000"/>
            <a:ext cx="970103" cy="8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4032000" cy="26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0" name="Google Shape;40;p7"/>
          <p:cNvCxnSpPr/>
          <p:nvPr/>
        </p:nvCxnSpPr>
        <p:spPr>
          <a:xfrm>
            <a:off x="-6600" y="6251674"/>
            <a:ext cx="9157200" cy="0"/>
          </a:xfrm>
          <a:prstGeom prst="straightConnector1">
            <a:avLst/>
          </a:prstGeom>
          <a:noFill/>
          <a:ln w="114300" cap="flat" cmpd="sng">
            <a:solidFill>
              <a:srgbClr val="F3756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CD45E45-E79B-42B1-B377-7EC66E9D5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316" y="4618331"/>
            <a:ext cx="6181368" cy="14949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00628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182275" y="107600"/>
            <a:ext cx="1575900" cy="6642900"/>
          </a:xfrm>
          <a:prstGeom prst="rect">
            <a:avLst/>
          </a:prstGeom>
          <a:solidFill>
            <a:srgbClr val="0062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241232" y="7608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241232" y="30342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8733725" y="-1200"/>
            <a:ext cx="0" cy="6860400"/>
          </a:xfrm>
          <a:prstGeom prst="straightConnector1">
            <a:avLst/>
          </a:prstGeom>
          <a:noFill/>
          <a:ln w="114300" cap="flat" cmpd="sng">
            <a:solidFill>
              <a:srgbClr val="F3756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l="5862" t="9612" r="7406" b="13612"/>
          <a:stretch/>
        </p:blipFill>
        <p:spPr>
          <a:xfrm>
            <a:off x="7493575" y="5705175"/>
            <a:ext cx="1122926" cy="9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5CFDDEB-A56A-5CEF-9B5C-45B244DF7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950" y="215589"/>
            <a:ext cx="6181368" cy="149495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roxima Nova"/>
              <a:buNone/>
              <a:defRPr sz="30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books.net/qlyf55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www.teachingbooks.net/qldtvk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books.net/support.cgi?cmd=video&amp;id=6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ingbooks.ne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WQm-C_m3p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teachingbooks.net/support.cgi?cmd=video&amp;id=140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ingbooks.n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ingbooks.net/logi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266375" y="2149250"/>
            <a:ext cx="8601600" cy="26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6000" dirty="0"/>
              <a:t>Welcome to TeachingBooks</a:t>
            </a:r>
            <a:endParaRPr sz="60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i="1" dirty="0"/>
              <a:t>Resources that personalize children's and young adult books</a:t>
            </a:r>
            <a:endParaRPr sz="2400" i="1" dirty="0"/>
          </a:p>
        </p:txBody>
      </p:sp>
      <p:sp>
        <p:nvSpPr>
          <p:cNvPr id="69" name="Google Shape;69;p13"/>
          <p:cNvSpPr txBox="1"/>
          <p:nvPr/>
        </p:nvSpPr>
        <p:spPr>
          <a:xfrm>
            <a:off x="0" y="5135033"/>
            <a:ext cx="9144000" cy="13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186300" y="298275"/>
            <a:ext cx="87714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500"/>
              <a:t>Browse</a:t>
            </a:r>
            <a:endParaRPr sz="3400"/>
          </a:p>
        </p:txBody>
      </p:sp>
      <p:sp>
        <p:nvSpPr>
          <p:cNvPr id="128" name="Google Shape;128;p22"/>
          <p:cNvSpPr txBox="1"/>
          <p:nvPr/>
        </p:nvSpPr>
        <p:spPr>
          <a:xfrm>
            <a:off x="186300" y="1080925"/>
            <a:ext cx="8458800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" sz="3000" u="sng" dirty="0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Browse</a:t>
            </a:r>
            <a:r>
              <a:rPr lang="en" sz="3000" dirty="0">
                <a:latin typeface="Proxima Nova"/>
                <a:ea typeface="Proxima Nova"/>
                <a:cs typeface="Proxima Nova"/>
                <a:sym typeface="Proxima Nova"/>
              </a:rPr>
              <a:t> to find resources for books, authors, lists, series, awards, and collections. </a:t>
            </a:r>
            <a:endParaRPr sz="3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" sz="3000" dirty="0">
                <a:latin typeface="Proxima Nova"/>
                <a:ea typeface="Proxima Nova"/>
                <a:cs typeface="Proxima Nova"/>
                <a:sym typeface="Proxima Nova"/>
              </a:rPr>
              <a:t>Filter with tools on the left.</a:t>
            </a:r>
            <a:endParaRPr sz="3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9" name="Google Shape;129;p2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r="36588"/>
          <a:stretch/>
        </p:blipFill>
        <p:spPr>
          <a:xfrm>
            <a:off x="1615475" y="2987275"/>
            <a:ext cx="4705924" cy="29696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0" name="Google Shape;130;p2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r="74689"/>
          <a:stretch/>
        </p:blipFill>
        <p:spPr>
          <a:xfrm>
            <a:off x="1263050" y="2781050"/>
            <a:ext cx="2213575" cy="349967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1" name="Google Shape;131;p22"/>
          <p:cNvSpPr/>
          <p:nvPr/>
        </p:nvSpPr>
        <p:spPr>
          <a:xfrm>
            <a:off x="1263050" y="2781050"/>
            <a:ext cx="2213700" cy="34998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subTitle" idx="1"/>
          </p:nvPr>
        </p:nvSpPr>
        <p:spPr>
          <a:xfrm>
            <a:off x="2227035" y="2355151"/>
            <a:ext cx="5975229" cy="28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Discover resources by Browsing by Grade Level, Cultural Experience, Resource Type and more.</a:t>
            </a:r>
            <a:endParaRPr sz="36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4294967295"/>
          </p:nvPr>
        </p:nvSpPr>
        <p:spPr>
          <a:xfrm>
            <a:off x="1775300" y="1225725"/>
            <a:ext cx="6878700" cy="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Turn and Talk</a:t>
            </a:r>
            <a:endParaRPr sz="4800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500"/>
              <a:t>Share Instant Access</a:t>
            </a:r>
            <a:endParaRPr sz="4500"/>
          </a:p>
        </p:txBody>
      </p:sp>
      <p:pic>
        <p:nvPicPr>
          <p:cNvPr id="143" name="Google Shape;143;p24"/>
          <p:cNvPicPr preferRelativeResize="0"/>
          <p:nvPr/>
        </p:nvPicPr>
        <p:blipFill rotWithShape="1">
          <a:blip r:embed="rId3">
            <a:alphaModFix/>
          </a:blip>
          <a:srcRect r="46856"/>
          <a:stretch/>
        </p:blipFill>
        <p:spPr>
          <a:xfrm>
            <a:off x="2432777" y="2573760"/>
            <a:ext cx="4610699" cy="34881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p24"/>
          <p:cNvSpPr txBox="1"/>
          <p:nvPr/>
        </p:nvSpPr>
        <p:spPr>
          <a:xfrm>
            <a:off x="311699" y="1313027"/>
            <a:ext cx="8390511" cy="149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Share Tool anywhere you see it, to provide direct access to the page or resource. </a:t>
            </a:r>
            <a:endParaRPr sz="3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802" y="3824198"/>
            <a:ext cx="1894600" cy="1720775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977CB3D-DB57-F4E5-4C16-482FD24E1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41" y="382712"/>
            <a:ext cx="5968467" cy="6092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subTitle" idx="1"/>
          </p:nvPr>
        </p:nvSpPr>
        <p:spPr>
          <a:xfrm>
            <a:off x="2003461" y="2365425"/>
            <a:ext cx="6524090" cy="28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Locate a resource and use the sharing tools to share that resource with someone.  </a:t>
            </a:r>
            <a:endParaRPr sz="36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4294967295"/>
          </p:nvPr>
        </p:nvSpPr>
        <p:spPr>
          <a:xfrm>
            <a:off x="1775300" y="1225725"/>
            <a:ext cx="6878700" cy="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Your Turn</a:t>
            </a:r>
            <a:endParaRPr sz="4800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xfrm>
            <a:off x="311700" y="1195075"/>
            <a:ext cx="8236500" cy="12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Watch</a:t>
            </a:r>
            <a:r>
              <a:rPr lang="en" sz="3200">
                <a:latin typeface="Proxima Nova"/>
                <a:ea typeface="Proxima Nova"/>
                <a:cs typeface="Proxima Nova"/>
                <a:sym typeface="Proxima Nova"/>
              </a:rPr>
              <a:t> to learn how to create your own list with the books you are teaching.</a:t>
            </a:r>
            <a:endParaRPr sz="3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37461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500"/>
              <a:t>Create a Reading List</a:t>
            </a:r>
            <a:endParaRPr sz="4500"/>
          </a:p>
        </p:txBody>
      </p:sp>
      <p:pic>
        <p:nvPicPr>
          <p:cNvPr id="163" name="Google Shape;163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9171" y="2809925"/>
            <a:ext cx="4260723" cy="28888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subTitle" idx="1"/>
          </p:nvPr>
        </p:nvSpPr>
        <p:spPr>
          <a:xfrm>
            <a:off x="1775300" y="2365425"/>
            <a:ext cx="6610800" cy="39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roxima Nova"/>
              <a:buAutoNum type="arabicPeriod"/>
            </a:pPr>
            <a:r>
              <a:rPr lang="en" sz="3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a list based on the titles you will teach this year. </a:t>
            </a:r>
            <a:endParaRPr sz="36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roxima Nova"/>
              <a:buAutoNum type="arabicPeriod"/>
            </a:pPr>
            <a:r>
              <a:rPr lang="en" sz="3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Share the list with a colleague.</a:t>
            </a:r>
            <a:endParaRPr sz="36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4294967295"/>
          </p:nvPr>
        </p:nvSpPr>
        <p:spPr>
          <a:xfrm>
            <a:off x="1775300" y="1225725"/>
            <a:ext cx="6878700" cy="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Your Turn</a:t>
            </a:r>
            <a:endParaRPr sz="4800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387900" y="564904"/>
            <a:ext cx="8520600" cy="118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500"/>
              <a:t>Access on Your Mobile Device</a:t>
            </a:r>
            <a:endParaRPr sz="4500"/>
          </a:p>
        </p:txBody>
      </p:sp>
      <p:sp>
        <p:nvSpPr>
          <p:cNvPr id="175" name="Google Shape;175;p29"/>
          <p:cNvSpPr txBox="1"/>
          <p:nvPr/>
        </p:nvSpPr>
        <p:spPr>
          <a:xfrm>
            <a:off x="795700" y="1746600"/>
            <a:ext cx="8143500" cy="26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" sz="3200" dirty="0">
                <a:latin typeface="Proxima Nova"/>
                <a:ea typeface="Proxima Nova"/>
                <a:cs typeface="Proxima Nova"/>
                <a:sym typeface="Proxima Nova"/>
              </a:rPr>
              <a:t>On any device browser, go to: </a:t>
            </a:r>
            <a:r>
              <a:rPr lang="en" sz="3200" u="sng" dirty="0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www.TeachingBooks.net</a:t>
            </a:r>
            <a:endParaRPr sz="3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" sz="3200" dirty="0">
                <a:latin typeface="Proxima Nova"/>
                <a:ea typeface="Proxima Nova"/>
                <a:cs typeface="Proxima Nova"/>
                <a:sym typeface="Proxima Nova"/>
              </a:rPr>
              <a:t>Select the browser’s share button</a:t>
            </a:r>
            <a:endParaRPr sz="3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" sz="3200" dirty="0">
                <a:latin typeface="Proxima Nova"/>
                <a:ea typeface="Proxima Nova"/>
                <a:cs typeface="Proxima Nova"/>
                <a:sym typeface="Proxima Nova"/>
              </a:rPr>
              <a:t>Select “Add to Home Screen”</a:t>
            </a:r>
            <a:endParaRPr sz="3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3475" y="4489725"/>
            <a:ext cx="33147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311700" y="4409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Today’s Take-aways</a:t>
            </a:r>
            <a:endParaRPr sz="4500"/>
          </a:p>
        </p:txBody>
      </p:sp>
      <p:sp>
        <p:nvSpPr>
          <p:cNvPr id="182" name="Google Shape;182;p30"/>
          <p:cNvSpPr txBox="1"/>
          <p:nvPr/>
        </p:nvSpPr>
        <p:spPr>
          <a:xfrm>
            <a:off x="352200" y="1522900"/>
            <a:ext cx="8439600" cy="4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Today we learned to …</a:t>
            </a:r>
            <a:endParaRPr sz="3200" b="1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en" sz="32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Sign in </a:t>
            </a:r>
            <a:r>
              <a:rPr lang="en" sz="3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for all Educators and Students </a:t>
            </a:r>
            <a:r>
              <a:rPr lang="en" sz="3200" dirty="0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8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en" sz="32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Search</a:t>
            </a:r>
            <a:r>
              <a:rPr lang="en" sz="3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to find resources for your books</a:t>
            </a:r>
            <a:endParaRPr sz="32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en" sz="32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Share</a:t>
            </a:r>
            <a:r>
              <a:rPr lang="en" sz="3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instant access to resources</a:t>
            </a:r>
            <a:endParaRPr sz="32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en" sz="32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Browse</a:t>
            </a:r>
            <a:r>
              <a:rPr lang="en" sz="3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to identify books with resources</a:t>
            </a:r>
            <a:endParaRPr sz="32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en" sz="32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</a:t>
            </a:r>
            <a:r>
              <a:rPr lang="en" sz="3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 reading list</a:t>
            </a:r>
            <a:endParaRPr sz="32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97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494275" y="836575"/>
            <a:ext cx="79689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500"/>
              <a:t>Thank You!</a:t>
            </a:r>
            <a:endParaRPr sz="4500"/>
          </a:p>
        </p:txBody>
      </p:sp>
      <p:sp>
        <p:nvSpPr>
          <p:cNvPr id="188" name="Google Shape;188;p31"/>
          <p:cNvSpPr txBox="1"/>
          <p:nvPr/>
        </p:nvSpPr>
        <p:spPr>
          <a:xfrm>
            <a:off x="749725" y="1610400"/>
            <a:ext cx="7458000" cy="26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Proxima Nova" panose="020B0604020202020204" charset="0"/>
              </a:rPr>
              <a:t>We love to hear from you.  </a:t>
            </a:r>
            <a:endParaRPr lang="en-US" sz="40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100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Proxima Nova" panose="020B0604020202020204" charset="0"/>
              </a:rPr>
              <a:t>Please reach out at any time.</a:t>
            </a:r>
            <a:endParaRPr lang="en-US" sz="4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Proxima Nova" panose="020B0604020202020204" charset="0"/>
              </a:rPr>
              <a:t>Email: accounts@TeachingBooks.net</a:t>
            </a:r>
            <a:endParaRPr lang="en-US" sz="40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Proxima Nova" panose="020B0604020202020204" charset="0"/>
              </a:rPr>
              <a:t>216-573-6886 (Press 2)</a:t>
            </a:r>
            <a:endParaRPr lang="en-US" sz="40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Proxima Nova" panose="020B0604020202020204" charset="0"/>
              </a:rPr>
              <a:t>866-269-5794 (Press 2)</a:t>
            </a:r>
            <a:endParaRPr lang="en-US" sz="4000" b="0" dirty="0">
              <a:effectLst/>
            </a:endParaRPr>
          </a:p>
          <a:p>
            <a:br>
              <a:rPr lang="en-US" sz="4000" dirty="0"/>
            </a:br>
            <a:endParaRPr lang="en-US" sz="3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5547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Deepen Connections</a:t>
            </a:r>
            <a:endParaRPr sz="4800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699" y="1709233"/>
            <a:ext cx="8256947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/>
              <a:t>Discover how TeachingBooks supports your curriculum while enriching connections between everyone and the books they are reading.</a:t>
            </a:r>
            <a:endParaRPr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Our Mission</a:t>
            </a:r>
            <a:endParaRPr sz="4800"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384225"/>
            <a:ext cx="8298044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The TeachingBooks mission is to equitably give all readers insights and opportunities that deepen their understanding and joy of the books they are reading.</a:t>
            </a:r>
            <a:endParaRPr sz="360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09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Today’s Takeaways</a:t>
            </a:r>
            <a:endParaRPr sz="4500"/>
          </a:p>
        </p:txBody>
      </p:sp>
      <p:sp>
        <p:nvSpPr>
          <p:cNvPr id="87" name="Google Shape;87;p16"/>
          <p:cNvSpPr txBox="1"/>
          <p:nvPr/>
        </p:nvSpPr>
        <p:spPr>
          <a:xfrm>
            <a:off x="352200" y="1522900"/>
            <a:ext cx="8439600" cy="4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to …</a:t>
            </a:r>
            <a:endParaRPr sz="3200" b="1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en" sz="32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Sign in </a:t>
            </a:r>
            <a:r>
              <a:rPr lang="en" sz="3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for all Educators</a:t>
            </a:r>
            <a:r>
              <a:rPr lang="en" sz="3200" dirty="0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3200" dirty="0">
                <a:latin typeface="Proxima Nova"/>
                <a:ea typeface="Proxima Nova"/>
                <a:cs typeface="Proxima Nova"/>
                <a:sym typeface="Proxima Nova"/>
              </a:rPr>
              <a:t>and</a:t>
            </a:r>
            <a:r>
              <a:rPr lang="en" sz="3200" dirty="0">
                <a:solidFill>
                  <a:srgbClr val="0097A7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3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</a:t>
            </a:r>
            <a:endParaRPr sz="8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en" sz="32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Search</a:t>
            </a:r>
            <a:r>
              <a:rPr lang="en" sz="3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to find resources for your books</a:t>
            </a:r>
            <a:endParaRPr sz="32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en" sz="32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Share</a:t>
            </a:r>
            <a:r>
              <a:rPr lang="en" sz="3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instant access to resources</a:t>
            </a:r>
            <a:endParaRPr sz="32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en" sz="32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Browse</a:t>
            </a:r>
            <a:r>
              <a:rPr lang="en" sz="3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to identify books with resources</a:t>
            </a:r>
            <a:endParaRPr sz="32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en" sz="32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</a:t>
            </a:r>
            <a:r>
              <a:rPr lang="en" sz="3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 reading list</a:t>
            </a:r>
            <a:endParaRPr sz="32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97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371925" y="593375"/>
            <a:ext cx="7460400" cy="8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Introductory Video </a:t>
            </a:r>
            <a:r>
              <a:rPr lang="en" sz="3200"/>
              <a:t>(3 min)</a:t>
            </a:r>
            <a:endParaRPr sz="3200"/>
          </a:p>
        </p:txBody>
      </p:sp>
      <p:pic>
        <p:nvPicPr>
          <p:cNvPr id="93" name="Google Shape;93;p17" descr="Welcome to TeachingBooks! Take a look at this collection of author and book resources to support literacy instruction and engage readers while nurturing the joy of reading.&#10;&#10;www.TeachingBooks.net" title="An Introduction to TeachingBook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500" y="1877975"/>
            <a:ext cx="5581400" cy="41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1371925" y="1424675"/>
            <a:ext cx="49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*Also available in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Spanish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23150"/>
            <a:ext cx="29511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500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500"/>
              <a:t>Search</a:t>
            </a:r>
            <a:endParaRPr sz="3400"/>
          </a:p>
        </p:txBody>
      </p:sp>
      <p:sp>
        <p:nvSpPr>
          <p:cNvPr id="100" name="Google Shape;100;p18"/>
          <p:cNvSpPr txBox="1"/>
          <p:nvPr/>
        </p:nvSpPr>
        <p:spPr>
          <a:xfrm>
            <a:off x="382600" y="1254450"/>
            <a:ext cx="85671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Resources</a:t>
            </a:r>
            <a:r>
              <a:rPr lang="en" sz="3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for the books you are reading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75" y="2260400"/>
            <a:ext cx="8223675" cy="8313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75" y="3091700"/>
            <a:ext cx="8223677" cy="2652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" name="Google Shape;103;p18"/>
          <p:cNvPicPr preferRelativeResize="0"/>
          <p:nvPr/>
        </p:nvPicPr>
        <p:blipFill rotWithShape="1">
          <a:blip r:embed="rId6">
            <a:alphaModFix/>
          </a:blip>
          <a:srcRect r="19961"/>
          <a:stretch/>
        </p:blipFill>
        <p:spPr>
          <a:xfrm>
            <a:off x="3116849" y="2260400"/>
            <a:ext cx="4863350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3116875" y="2260400"/>
            <a:ext cx="4863300" cy="831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377575" y="1501100"/>
            <a:ext cx="7652100" cy="4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Proxima Nova"/>
                <a:ea typeface="Proxima Nova"/>
                <a:cs typeface="Proxima Nova"/>
                <a:sym typeface="Proxima Nova"/>
              </a:rPr>
              <a:t>An Educator Login allows you to share, customize, and learn more about how TeachingBooks can support and enrich literacy. </a:t>
            </a:r>
            <a:endParaRPr sz="3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" sz="3200" dirty="0">
                <a:latin typeface="Proxima Nova"/>
                <a:ea typeface="Proxima Nova"/>
                <a:cs typeface="Proxima Nova"/>
                <a:sym typeface="Proxima Nova"/>
              </a:rPr>
              <a:t>Go to </a:t>
            </a:r>
            <a:r>
              <a:rPr lang="en" sz="3200" u="sng" dirty="0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www.TeachingBooks.net/Login</a:t>
            </a:r>
            <a:endParaRPr sz="3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" sz="3200" dirty="0">
                <a:latin typeface="Proxima Nova"/>
                <a:ea typeface="Proxima Nova"/>
                <a:cs typeface="Proxima Nova"/>
                <a:sym typeface="Proxima Nova"/>
              </a:rPr>
              <a:t>Enter your work email</a:t>
            </a:r>
            <a:endParaRPr sz="3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" sz="3200" dirty="0">
                <a:latin typeface="Proxima Nova"/>
                <a:ea typeface="Proxima Nova"/>
                <a:cs typeface="Proxima Nova"/>
                <a:sym typeface="Proxima Nova"/>
              </a:rPr>
              <a:t>Start customizing!</a:t>
            </a:r>
            <a:endParaRPr sz="3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00" y="482642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Sign in</a:t>
            </a:r>
            <a:endParaRPr sz="4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413425" y="1735800"/>
            <a:ext cx="7883400" cy="4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" sz="3200" dirty="0">
                <a:latin typeface="Proxima Nova"/>
                <a:ea typeface="Proxima Nova"/>
                <a:cs typeface="Proxima Nova"/>
                <a:sym typeface="Proxima Nova"/>
              </a:rPr>
              <a:t>TeachingBooks Original Resources</a:t>
            </a:r>
            <a:endParaRPr sz="3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" sz="3200" dirty="0">
                <a:latin typeface="Proxima Nova"/>
                <a:ea typeface="Proxima Nova"/>
                <a:cs typeface="Proxima Nova"/>
                <a:sym typeface="Proxima Nova"/>
              </a:rPr>
              <a:t>Multi-Leveled Lessons </a:t>
            </a:r>
            <a:endParaRPr sz="3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" sz="3200" dirty="0">
                <a:latin typeface="Proxima Nova"/>
                <a:ea typeface="Proxima Nova"/>
                <a:cs typeface="Proxima Nova"/>
                <a:sym typeface="Proxima Nova"/>
              </a:rPr>
              <a:t>Book Guides, Activities, and Lessons</a:t>
            </a:r>
            <a:endParaRPr sz="3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" sz="3200" dirty="0">
                <a:latin typeface="Proxima Nova"/>
                <a:ea typeface="Proxima Nova"/>
                <a:cs typeface="Proxima Nova"/>
                <a:sym typeface="Proxima Nova"/>
              </a:rPr>
              <a:t>Book Readings</a:t>
            </a:r>
            <a:endParaRPr sz="3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" sz="3200" dirty="0">
                <a:latin typeface="Proxima Nova"/>
                <a:ea typeface="Proxima Nova"/>
                <a:cs typeface="Proxima Nova"/>
                <a:sym typeface="Proxima Nova"/>
              </a:rPr>
              <a:t>Book Trailers</a:t>
            </a:r>
            <a:endParaRPr sz="3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826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" sz="3200" dirty="0">
                <a:latin typeface="Proxima Nova"/>
                <a:ea typeface="Proxima Nova"/>
                <a:cs typeface="Proxima Nova"/>
                <a:sym typeface="Proxima Nova"/>
              </a:rPr>
              <a:t>Vocabulary Lists</a:t>
            </a:r>
            <a:endParaRPr sz="3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254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</a:pPr>
            <a:endParaRPr lang="en" sz="3200" dirty="0">
              <a:latin typeface="Proxima Nova"/>
              <a:ea typeface="Proxima Nova"/>
              <a:cs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800"/>
              <a:t>Explore Resources</a:t>
            </a:r>
            <a:endParaRPr sz="4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2106203" y="2365425"/>
            <a:ext cx="6339154" cy="28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resources can you use to support what you are teaching now? </a:t>
            </a:r>
            <a:endParaRPr sz="36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4294967295"/>
          </p:nvPr>
        </p:nvSpPr>
        <p:spPr>
          <a:xfrm>
            <a:off x="1775300" y="1225725"/>
            <a:ext cx="6878700" cy="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Turn and Talk</a:t>
            </a:r>
            <a:endParaRPr sz="4800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435</Words>
  <Application>Microsoft Office PowerPoint</Application>
  <PresentationFormat>On-screen Show (4:3)</PresentationFormat>
  <Paragraphs>82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Plum</vt:lpstr>
      <vt:lpstr>Welcome to TeachingBooks Resources that personalize children's and young adult books</vt:lpstr>
      <vt:lpstr>Deepen Connections</vt:lpstr>
      <vt:lpstr>Our Mission</vt:lpstr>
      <vt:lpstr>Today’s Takeaways</vt:lpstr>
      <vt:lpstr>Introductory Video (3 min)</vt:lpstr>
      <vt:lpstr>  Search</vt:lpstr>
      <vt:lpstr>Sign in</vt:lpstr>
      <vt:lpstr>Explore Resources</vt:lpstr>
      <vt:lpstr>PowerPoint Presentation</vt:lpstr>
      <vt:lpstr>Browse</vt:lpstr>
      <vt:lpstr>PowerPoint Presentation</vt:lpstr>
      <vt:lpstr>Share Instant Access</vt:lpstr>
      <vt:lpstr>PowerPoint Presentation</vt:lpstr>
      <vt:lpstr>PowerPoint Presentation</vt:lpstr>
      <vt:lpstr>Create a Reading List</vt:lpstr>
      <vt:lpstr>PowerPoint Presentation</vt:lpstr>
      <vt:lpstr>Access on Your Mobile Device</vt:lpstr>
      <vt:lpstr>Today’s Take-aways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TeachingBooks resources that personalize children's and young adult books</dc:title>
  <cp:lastModifiedBy>Alyssa Yokota-Byron</cp:lastModifiedBy>
  <cp:revision>8</cp:revision>
  <dcterms:modified xsi:type="dcterms:W3CDTF">2023-02-21T15:17:31Z</dcterms:modified>
</cp:coreProperties>
</file>